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418" r:id="rId2"/>
    <p:sldId id="454" r:id="rId3"/>
    <p:sldId id="461" r:id="rId4"/>
    <p:sldId id="448" r:id="rId5"/>
    <p:sldId id="439" r:id="rId6"/>
    <p:sldId id="420" r:id="rId7"/>
    <p:sldId id="389" r:id="rId8"/>
    <p:sldId id="467" r:id="rId9"/>
    <p:sldId id="440" r:id="rId10"/>
    <p:sldId id="437" r:id="rId11"/>
    <p:sldId id="471" r:id="rId12"/>
    <p:sldId id="468" r:id="rId13"/>
    <p:sldId id="469" r:id="rId14"/>
    <p:sldId id="470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B6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22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52" d="100"/>
          <a:sy n="152" d="100"/>
        </p:scale>
        <p:origin x="308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96440489432701"/>
          <c:y val="0.185714285714286"/>
          <c:w val="0.665183537263626"/>
          <c:h val="0.423214285714285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FY10</c:v>
                </c:pt>
              </c:strCache>
            </c:strRef>
          </c:tx>
          <c:spPr>
            <a:ln w="1175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32-2145-8E69-BD08303129E8}"/>
              </c:ext>
            </c:extLst>
          </c:dPt>
          <c:dPt>
            <c:idx val="1"/>
            <c:bubble3D val="0"/>
            <c:spPr>
              <a:solidFill>
                <a:schemeClr val="hlink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032-2145-8E69-BD08303129E8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032-2145-8E69-BD08303129E8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032-2145-8E69-BD08303129E8}"/>
              </c:ext>
            </c:extLst>
          </c:dPt>
          <c:dPt>
            <c:idx val="4"/>
            <c:bubble3D val="0"/>
            <c:spPr>
              <a:solidFill>
                <a:srgbClr val="CCFFCC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032-2145-8E69-BD08303129E8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032-2145-8E69-BD08303129E8}"/>
              </c:ext>
            </c:extLst>
          </c:dPt>
          <c:dPt>
            <c:idx val="6"/>
            <c:bubble3D val="0"/>
            <c:spPr>
              <a:solidFill>
                <a:srgbClr val="FFCC99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032-2145-8E69-BD08303129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62.4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32-2145-8E69-BD08303129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2-2145-8E69-BD08303129E8}"/>
                </c:ext>
              </c:extLst>
            </c:dLbl>
            <c:dLbl>
              <c:idx val="2"/>
              <c:layout>
                <c:manualLayout>
                  <c:x val="-8.0651555963507E-4"/>
                  <c:y val="-7.1993203501677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2-2145-8E69-BD08303129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32-2145-8E69-BD08303129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32-2145-8E69-BD08303129E8}"/>
                </c:ext>
              </c:extLst>
            </c:dLbl>
            <c:dLbl>
              <c:idx val="5"/>
              <c:layout>
                <c:manualLayout>
                  <c:x val="-3.07467807324185E-3"/>
                  <c:y val="-3.1884520886800598E-2"/>
                </c:manualLayout>
              </c:layout>
              <c:tx>
                <c:rich>
                  <a:bodyPr/>
                  <a:lstStyle/>
                  <a:p>
                    <a:pPr>
                      <a:defRPr sz="1573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4.8</a:t>
                    </a:r>
                  </a:p>
                </c:rich>
              </c:tx>
              <c:spPr>
                <a:noFill/>
                <a:ln w="23501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32-2145-8E69-BD08303129E8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25139043381534998"/>
                  <c:y val="3.7499999999999999E-2"/>
                </c:manualLayout>
              </c:layout>
              <c:spPr>
                <a:noFill/>
                <a:ln w="23501">
                  <a:noFill/>
                </a:ln>
              </c:spPr>
              <c:txPr>
                <a:bodyPr/>
                <a:lstStyle/>
                <a:p>
                  <a:pPr>
                    <a:defRPr sz="1573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32-2145-8E69-BD08303129E8}"/>
                </c:ext>
              </c:extLst>
            </c:dLbl>
            <c:spPr>
              <a:noFill/>
              <a:ln w="235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IRGs</c:v>
                </c:pt>
                <c:pt idx="1">
                  <c:v>Seeds</c:v>
                </c:pt>
                <c:pt idx="2">
                  <c:v>Education</c:v>
                </c:pt>
                <c:pt idx="3">
                  <c:v>Industry</c:v>
                </c:pt>
                <c:pt idx="4">
                  <c:v>Shared Facilities</c:v>
                </c:pt>
                <c:pt idx="5">
                  <c:v>Administration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56.8</c:v>
                </c:pt>
                <c:pt idx="1">
                  <c:v>10.9</c:v>
                </c:pt>
                <c:pt idx="2">
                  <c:v>10.1</c:v>
                </c:pt>
                <c:pt idx="3">
                  <c:v>1.3</c:v>
                </c:pt>
                <c:pt idx="4">
                  <c:v>15.9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2-2145-8E69-BD08303129E8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11750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F032-2145-8E69-BD08303129E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F032-2145-8E69-BD08303129E8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F032-2145-8E69-BD08303129E8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032-2145-8E69-BD08303129E8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F032-2145-8E69-BD08303129E8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17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F032-2145-8E69-BD08303129E8}"/>
              </c:ext>
            </c:extLst>
          </c:dPt>
          <c:dLbls>
            <c:spPr>
              <a:noFill/>
              <a:ln w="235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IRGs</c:v>
                </c:pt>
                <c:pt idx="1">
                  <c:v>Seeds</c:v>
                </c:pt>
                <c:pt idx="2">
                  <c:v>Education</c:v>
                </c:pt>
                <c:pt idx="3">
                  <c:v>Industry</c:v>
                </c:pt>
                <c:pt idx="4">
                  <c:v>Shared Facilities</c:v>
                </c:pt>
                <c:pt idx="5">
                  <c:v>Administration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A-F032-2145-8E69-BD08303129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3501">
          <a:noFill/>
        </a:ln>
      </c:spPr>
    </c:plotArea>
    <c:legend>
      <c:legendPos val="b"/>
      <c:layout>
        <c:manualLayout>
          <c:xMode val="edge"/>
          <c:yMode val="edge"/>
          <c:x val="8.3426028921023396E-2"/>
          <c:y val="0.76785714285714302"/>
          <c:w val="0.84204671857619595"/>
          <c:h val="0.21071428571428599"/>
        </c:manualLayout>
      </c:layout>
      <c:overlay val="0"/>
      <c:spPr>
        <a:noFill/>
        <a:ln w="23501">
          <a:noFill/>
        </a:ln>
      </c:spPr>
      <c:txPr>
        <a:bodyPr/>
        <a:lstStyle/>
        <a:p>
          <a:pPr>
            <a:defRPr sz="17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B5476-315C-4317-B1D2-0E8A717F4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3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t" anchorCtr="0" compatLnSpc="1">
            <a:prstTxWarp prst="textNoShape">
              <a:avLst/>
            </a:prstTxWarp>
          </a:bodyPr>
          <a:lstStyle>
            <a:lvl1pPr defTabSz="9340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0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t" anchorCtr="0" compatLnSpc="1">
            <a:prstTxWarp prst="textNoShape">
              <a:avLst/>
            </a:prstTxWarp>
          </a:bodyPr>
          <a:lstStyle>
            <a:lvl1pPr algn="r" defTabSz="9340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5" y="4416108"/>
            <a:ext cx="5605133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b" anchorCtr="0" compatLnSpc="1">
            <a:prstTxWarp prst="textNoShape">
              <a:avLst/>
            </a:prstTxWarp>
          </a:bodyPr>
          <a:lstStyle>
            <a:lvl1pPr defTabSz="934006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29037"/>
            <a:ext cx="3038372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1" tIns="46696" rIns="93391" bIns="46696" numCol="1" anchor="b" anchorCtr="0" compatLnSpc="1">
            <a:prstTxWarp prst="textNoShape">
              <a:avLst/>
            </a:prstTxWarp>
          </a:bodyPr>
          <a:lstStyle>
            <a:lvl1pPr algn="r" defTabSz="934006">
              <a:defRPr sz="1200"/>
            </a:lvl1pPr>
          </a:lstStyle>
          <a:p>
            <a:pPr>
              <a:defRPr/>
            </a:pPr>
            <a:fld id="{85E99573-D571-4EC8-BD18-F823422E3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0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9573-D571-4EC8-BD18-F823422E3B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E5FA5-8B41-AD4F-8C58-7048627AD6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2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A8B1-82AD-4539-A03D-55B64EE3EE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0C042-FA73-4D67-945D-4AC99E93A3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9C853-7BC5-4854-8F28-EC85EC5546EA}" type="slidenum">
              <a:rPr lang="en-US"/>
              <a:pPr/>
              <a:t>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4183063"/>
          </a:xfrm>
        </p:spPr>
        <p:txBody>
          <a:bodyPr/>
          <a:lstStyle/>
          <a:p>
            <a:r>
              <a:rPr lang="en-US" dirty="0"/>
              <a:t>DMR = NSF Division of Materials Research</a:t>
            </a:r>
          </a:p>
          <a:p>
            <a:r>
              <a:rPr lang="en-US" dirty="0"/>
              <a:t>ARPA = Advanced Research Project Agency</a:t>
            </a:r>
          </a:p>
          <a:p>
            <a:r>
              <a:rPr lang="en-US" dirty="0"/>
              <a:t>IDL Interdisciplinary Laboratory</a:t>
            </a:r>
          </a:p>
          <a:p>
            <a:r>
              <a:rPr lang="en-US" dirty="0"/>
              <a:t>MRL = Materials Research Laboratory</a:t>
            </a:r>
          </a:p>
          <a:p>
            <a:r>
              <a:rPr lang="en-US" dirty="0"/>
              <a:t>MRG = Materials Research Group</a:t>
            </a:r>
          </a:p>
          <a:p>
            <a:r>
              <a:rPr lang="en-US" dirty="0"/>
              <a:t>CEMRI = Centers</a:t>
            </a:r>
            <a:r>
              <a:rPr lang="en-US" baseline="0" dirty="0"/>
              <a:t> of Excellence in Materials Research and Innovation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8CB8-EEB9-4C8A-B80D-C950EC777505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1E220-60BD-4F9A-9A0F-BC69F4D14DF9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DD587-CF65-4BDF-B5DF-3C56D743F6B0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9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AutoShape 2" descr="https://inside.nsf.gov/communications/preparingcommunications/PublishingImages/nsf1_logo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02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AC95254-191E-49E8-A0ED-A40B17229F01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9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g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65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hyperlink" Target="http://mrfn.org/instruments/tempo-facility/thermogravimetric-analyzer-mass-spectrometer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hyperlink" Target="http://mrfn.org/instruments/tempo-facility/thermogravimetric-analyzer" TargetMode="External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mrfn.org/people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11" Type="http://schemas.openxmlformats.org/officeDocument/2006/relationships/image" Target="../media/image21.jpeg"/><Relationship Id="rId5" Type="http://schemas.openxmlformats.org/officeDocument/2006/relationships/image" Target="../media/image15.wmf"/><Relationship Id="rId15" Type="http://schemas.openxmlformats.org/officeDocument/2006/relationships/hyperlink" Target="http://mrfn.org/instruments" TargetMode="External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Relationship Id="rId14" Type="http://schemas.openxmlformats.org/officeDocument/2006/relationships/hyperlink" Target="http://mrfn.org/center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700808"/>
            <a:ext cx="8858761" cy="43204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1400" b="1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Division of Materials Research (DMR)</a:t>
            </a:r>
          </a:p>
          <a:p>
            <a:pPr algn="ctr">
              <a:buNone/>
            </a:pPr>
            <a:r>
              <a:rPr lang="en-US" sz="3600" b="1" dirty="0">
                <a:solidFill>
                  <a:srgbClr val="006B61"/>
                </a:solidFill>
                <a:latin typeface="Calibri" panose="020F0502020204030204" pitchFamily="34" charset="0"/>
              </a:rPr>
              <a:t>Materials Research Science and Engineering Centers (MRSEC)</a:t>
            </a:r>
            <a:endParaRPr lang="en-US" sz="36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March 9, 2018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US" sz="3600" b="1" dirty="0">
                <a:solidFill>
                  <a:srgbClr val="006B61"/>
                </a:solidFill>
                <a:latin typeface="Calibri" panose="020F0502020204030204" pitchFamily="34" charset="0"/>
              </a:rPr>
              <a:t>Dan Finotello</a:t>
            </a:r>
          </a:p>
          <a:p>
            <a:pPr>
              <a:buNone/>
            </a:pPr>
            <a:r>
              <a:rPr lang="en-US" sz="3500" b="1" dirty="0">
                <a:solidFill>
                  <a:srgbClr val="3366FF"/>
                </a:solidFill>
                <a:latin typeface="Calibri" panose="020F0502020204030204" pitchFamily="34" charset="0"/>
              </a:rPr>
              <a:t>National Science Foundation       </a:t>
            </a:r>
            <a:r>
              <a:rPr lang="en-US" sz="3500" b="1" dirty="0">
                <a:solidFill>
                  <a:srgbClr val="C00000"/>
                </a:solidFill>
                <a:latin typeface="Calibri" panose="020F0502020204030204" pitchFamily="34" charset="0"/>
              </a:rPr>
              <a:t>MRFN WORKSHOP     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2451DC-47DA-5E49-9ACA-011EF38D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116632"/>
            <a:ext cx="6175598" cy="75961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NSF DMR MRSEC</a:t>
            </a:r>
          </a:p>
        </p:txBody>
      </p:sp>
    </p:spTree>
    <p:extLst>
      <p:ext uri="{BB962C8B-B14F-4D97-AF65-F5344CB8AC3E}">
        <p14:creationId xmlns:p14="http://schemas.microsoft.com/office/powerpoint/2010/main" val="259496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3346450"/>
          <a:ext cx="2592388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Document" r:id="rId4" imgW="3479800" imgH="2720340" progId="Word.Document.8">
                  <p:embed/>
                </p:oleObj>
              </mc:Choice>
              <mc:Fallback>
                <p:oleObj name="Document" r:id="rId4" imgW="3479800" imgH="2720340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46450"/>
                        <a:ext cx="2592388" cy="202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908175" y="6046788"/>
            <a:ext cx="6986588" cy="811212"/>
            <a:chOff x="0" y="1104"/>
            <a:chExt cx="5808" cy="511"/>
          </a:xfrm>
        </p:grpSpPr>
        <p:pic>
          <p:nvPicPr>
            <p:cNvPr id="86021" name="Picture 5" descr="mrfn_top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" y="1152"/>
              <a:ext cx="5700" cy="420"/>
            </a:xfrm>
            <a:prstGeom prst="rect">
              <a:avLst/>
            </a:prstGeom>
            <a:noFill/>
          </p:spPr>
        </p:pic>
        <p:pic>
          <p:nvPicPr>
            <p:cNvPr id="86022" name="Picture 6" descr="mrfn_mrse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104"/>
              <a:ext cx="556" cy="511"/>
            </a:xfrm>
            <a:prstGeom prst="rect">
              <a:avLst/>
            </a:prstGeom>
            <a:noFill/>
          </p:spPr>
        </p:pic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3120" y="1152"/>
              <a:ext cx="26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025" name="Picture 6" descr="LTST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1773238"/>
            <a:ext cx="15859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0" descr="CM200Lab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250825" y="1790700"/>
            <a:ext cx="21859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2" descr="Sample Prep"/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</a:blip>
          <a:srcRect l="20891" r="2675" b="464"/>
          <a:stretch>
            <a:fillRect/>
          </a:stretch>
        </p:blipFill>
        <p:spPr bwMode="auto">
          <a:xfrm>
            <a:off x="7092950" y="4724400"/>
            <a:ext cx="180181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2" name="Picture 14" descr="ballo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9925" y="1811338"/>
            <a:ext cx="174625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4" name="Picture 8" descr="faciliti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4508500"/>
            <a:ext cx="1454150" cy="2035175"/>
          </a:xfrm>
          <a:prstGeom prst="rect">
            <a:avLst/>
          </a:prstGeom>
          <a:noFill/>
        </p:spPr>
      </p:pic>
      <p:pic>
        <p:nvPicPr>
          <p:cNvPr id="86033" name="Picture 12" descr="IMG_085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98810" y="3248232"/>
            <a:ext cx="2463800" cy="184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2618442" y="1254800"/>
            <a:ext cx="3957664" cy="40626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/>
                <a:cs typeface="Calibri"/>
              </a:rPr>
              <a:t>SEF Users (non MRSEC)</a:t>
            </a:r>
          </a:p>
          <a:p>
            <a:pPr lvl="1"/>
            <a:r>
              <a:rPr lang="en-US" sz="2200" dirty="0">
                <a:latin typeface="Calibri"/>
                <a:cs typeface="Calibri"/>
              </a:rPr>
              <a:t> &gt; 1455 Academic</a:t>
            </a:r>
          </a:p>
          <a:p>
            <a:pPr lvl="1"/>
            <a:r>
              <a:rPr lang="en-US" sz="2200" dirty="0">
                <a:latin typeface="Calibri"/>
                <a:cs typeface="Calibri"/>
              </a:rPr>
              <a:t> &gt; 703 Industry</a:t>
            </a:r>
          </a:p>
          <a:p>
            <a:pPr lvl="1"/>
            <a:r>
              <a:rPr lang="en-US" sz="2200" dirty="0">
                <a:latin typeface="Calibri"/>
                <a:cs typeface="Calibri"/>
              </a:rPr>
              <a:t> &gt; 48 National Labs</a:t>
            </a:r>
          </a:p>
          <a:p>
            <a:r>
              <a:rPr lang="en-US" sz="2200" b="1" dirty="0">
                <a:solidFill>
                  <a:srgbClr val="3366FF"/>
                </a:solidFill>
                <a:latin typeface="Calibri"/>
                <a:cs typeface="Calibri"/>
              </a:rPr>
              <a:t>MRFN SEF Users: 606</a:t>
            </a:r>
          </a:p>
          <a:p>
            <a:endParaRPr lang="en-US" sz="800" dirty="0">
              <a:latin typeface="Calibri"/>
              <a:cs typeface="Calibri"/>
            </a:endParaRPr>
          </a:p>
          <a:p>
            <a:r>
              <a:rPr lang="en-US" sz="2200" b="1" dirty="0">
                <a:latin typeface="Calibri"/>
                <a:cs typeface="Calibri"/>
              </a:rPr>
              <a:t>823 Publications acknowledged MRSEC SEF in 2017; 743 in 2016; 806 in 2015</a:t>
            </a:r>
          </a:p>
          <a:p>
            <a:endParaRPr lang="en-US" sz="800" b="1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 62 MRSEC Technical Staff in     	SEFs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 34 Other Technicians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638148" y="78436"/>
            <a:ext cx="193198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MRFN Statistics</a:t>
            </a:r>
          </a:p>
          <a:p>
            <a:r>
              <a:rPr lang="en-US" sz="1400" dirty="0">
                <a:hlinkClick r:id="rId14"/>
              </a:rPr>
              <a:t>23 centers </a:t>
            </a:r>
            <a:br>
              <a:rPr lang="en-US" sz="1400" dirty="0"/>
            </a:br>
            <a:r>
              <a:rPr lang="en-US" sz="1400" dirty="0">
                <a:hlinkClick r:id="rId15"/>
              </a:rPr>
              <a:t>1141 instruments </a:t>
            </a:r>
            <a:br>
              <a:rPr lang="en-US" sz="1400" dirty="0"/>
            </a:br>
            <a:r>
              <a:rPr lang="en-US" sz="1400" dirty="0">
                <a:hlinkClick r:id="rId16"/>
              </a:rPr>
              <a:t>262 experts 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Recently added instruments</a:t>
            </a:r>
          </a:p>
          <a:p>
            <a:r>
              <a:rPr lang="en-US" sz="1400" dirty="0">
                <a:hlinkClick r:id="rId17"/>
              </a:rPr>
              <a:t>Thermogravimetric Analyzer</a:t>
            </a:r>
            <a:r>
              <a:rPr lang="en-US" sz="1400" dirty="0"/>
              <a:t> </a:t>
            </a:r>
          </a:p>
          <a:p>
            <a:r>
              <a:rPr lang="en-US" sz="1400" dirty="0">
                <a:hlinkClick r:id="rId18"/>
              </a:rPr>
              <a:t>Thermogravimetric Analyzer Mass Spectrometer</a:t>
            </a:r>
            <a:r>
              <a:rPr 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74FA1-B974-5644-9C4F-6AE9896FCBA9}"/>
              </a:ext>
            </a:extLst>
          </p:cNvPr>
          <p:cNvSpPr txBox="1"/>
          <p:nvPr/>
        </p:nvSpPr>
        <p:spPr>
          <a:xfrm>
            <a:off x="5148064" y="269961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mrfn.org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011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11D84-B876-2642-8705-2B9C7E4B08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1981200"/>
            <a:ext cx="826383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of the potential topics to be discussed in the Workshop include best practices, funding models, recharge systems, consortia (including the MRFN), billing and reservation systems,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remote operation associated with facilities for education (remote classrooms), data storage and big data initiatives.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9CCBA4-5E88-404F-8A66-84E56009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332656"/>
            <a:ext cx="6912768" cy="471587"/>
          </a:xfrm>
        </p:spPr>
        <p:txBody>
          <a:bodyPr/>
          <a:lstStyle/>
          <a:p>
            <a:r>
              <a:rPr lang="en-US" sz="2800" dirty="0"/>
              <a:t>MRSEC Directors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137331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0D02A-9CA7-3348-B1E8-149333AC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-459432"/>
            <a:ext cx="5438428" cy="1325563"/>
          </a:xfrm>
        </p:spPr>
        <p:txBody>
          <a:bodyPr/>
          <a:lstStyle/>
          <a:p>
            <a:r>
              <a:rPr lang="en-US" dirty="0"/>
              <a:t>Talking Points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08DC3-D688-9E4F-A81F-D2A63D8437E2}"/>
              </a:ext>
            </a:extLst>
          </p:cNvPr>
          <p:cNvSpPr/>
          <p:nvPr/>
        </p:nvSpPr>
        <p:spPr>
          <a:xfrm>
            <a:off x="395536" y="54868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</a:rPr>
              <a:t>1. External Use of Facilities 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a. </a:t>
            </a:r>
            <a:r>
              <a:rPr lang="en-US" dirty="0">
                <a:solidFill>
                  <a:srgbClr val="2C2C2C"/>
                </a:solidFill>
                <a:latin typeface="Calibri" panose="020F0502020204030204" pitchFamily="34" charset="0"/>
              </a:rPr>
              <a:t>increasing industrial usage vs. academic research usage </a:t>
            </a:r>
          </a:p>
          <a:p>
            <a:r>
              <a:rPr lang="en-US" dirty="0">
                <a:latin typeface="Calibri" panose="020F0502020204030204" pitchFamily="34" charset="0"/>
              </a:rPr>
              <a:t>b.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</a:rPr>
              <a:t>how to get the word out, MRFN</a:t>
            </a:r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</a:rPr>
              <a:t>c. meeting and managing expectations of external users 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d. </a:t>
            </a:r>
            <a:r>
              <a:rPr lang="en-US" dirty="0">
                <a:solidFill>
                  <a:srgbClr val="2C2C2C"/>
                </a:solidFill>
                <a:latin typeface="Calibri" panose="020F0502020204030204" pitchFamily="34" charset="0"/>
              </a:rPr>
              <a:t>collaboration with industry on publishable work; IP considerations 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e. </a:t>
            </a:r>
            <a:r>
              <a:rPr lang="en-US" dirty="0">
                <a:solidFill>
                  <a:srgbClr val="2C2C2C"/>
                </a:solidFill>
                <a:latin typeface="Calibri" panose="020F0502020204030204" pitchFamily="34" charset="0"/>
              </a:rPr>
              <a:t>determining charge rates for various kinds of work (service vs collaboration) and types of users (industry, </a:t>
            </a:r>
            <a:r>
              <a:rPr lang="en-US" dirty="0" err="1">
                <a:solidFill>
                  <a:srgbClr val="2C2C2C"/>
                </a:solidFill>
                <a:latin typeface="Calibri" panose="020F0502020204030204" pitchFamily="34" charset="0"/>
              </a:rPr>
              <a:t>govt</a:t>
            </a:r>
            <a:r>
              <a:rPr lang="en-US" dirty="0">
                <a:solidFill>
                  <a:srgbClr val="2C2C2C"/>
                </a:solidFill>
                <a:latin typeface="Calibri" panose="020F0502020204030204" pitchFamily="34" charset="0"/>
              </a:rPr>
              <a:t>, external academics) </a:t>
            </a:r>
          </a:p>
          <a:p>
            <a:br>
              <a:rPr lang="en-US" dirty="0">
                <a:solidFill>
                  <a:srgbClr val="2C2C2C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2C2C2C"/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2. Funding for Staffing, Instrumentation and Upkeep </a:t>
            </a:r>
          </a:p>
          <a:p>
            <a:r>
              <a:rPr lang="en-US" dirty="0">
                <a:latin typeface="Calibri" panose="020F0502020204030204" pitchFamily="34" charset="0"/>
              </a:rPr>
              <a:t>a. How do facilities find routes for proper support beyond user fees? </a:t>
            </a:r>
          </a:p>
          <a:p>
            <a:r>
              <a:rPr lang="en-US" dirty="0">
                <a:latin typeface="Calibri" panose="020F0502020204030204" pitchFamily="34" charset="0"/>
              </a:rPr>
              <a:t>b. advancing capabilities without increasing staffing costs </a:t>
            </a:r>
          </a:p>
          <a:p>
            <a:r>
              <a:rPr lang="en-US" dirty="0">
                <a:latin typeface="Calibri" panose="020F0502020204030204" pitchFamily="34" charset="0"/>
              </a:rPr>
              <a:t>c. funding schemes for mid-range equipment </a:t>
            </a:r>
          </a:p>
          <a:p>
            <a:r>
              <a:rPr lang="en-US" dirty="0">
                <a:latin typeface="Calibri" panose="020F0502020204030204" pitchFamily="34" charset="0"/>
              </a:rPr>
              <a:t>d. recharge strategies for non-traditional labs, i.e. computing or clean rooms </a:t>
            </a:r>
          </a:p>
          <a:p>
            <a:r>
              <a:rPr lang="en-US" dirty="0">
                <a:latin typeface="Calibri" panose="020F0502020204030204" pitchFamily="34" charset="0"/>
              </a:rPr>
              <a:t>e. management systems to reduce administration 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0D02A-9CA7-3348-B1E8-149333AC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-459432"/>
            <a:ext cx="5438428" cy="1325563"/>
          </a:xfrm>
        </p:spPr>
        <p:txBody>
          <a:bodyPr/>
          <a:lstStyle/>
          <a:p>
            <a:r>
              <a:rPr lang="en-US" dirty="0"/>
              <a:t>Talking Points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08DC3-D688-9E4F-A81F-D2A63D8437E2}"/>
              </a:ext>
            </a:extLst>
          </p:cNvPr>
          <p:cNvSpPr/>
          <p:nvPr/>
        </p:nvSpPr>
        <p:spPr>
          <a:xfrm>
            <a:off x="35496" y="170080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3. Staffing </a:t>
            </a:r>
          </a:p>
          <a:p>
            <a:r>
              <a:rPr lang="en-US" dirty="0"/>
              <a:t>a. level of expertise sought </a:t>
            </a:r>
          </a:p>
          <a:p>
            <a:r>
              <a:rPr lang="en-US" dirty="0"/>
              <a:t>b. level of involvement for advanced analytical work </a:t>
            </a:r>
          </a:p>
          <a:p>
            <a:r>
              <a:rPr lang="en-US" dirty="0"/>
              <a:t>c. strategies for keeping staff challenged and productive </a:t>
            </a:r>
          </a:p>
          <a:p>
            <a:r>
              <a:rPr lang="en-US" dirty="0"/>
              <a:t>d. collaboration/publication </a:t>
            </a:r>
          </a:p>
          <a:p>
            <a:r>
              <a:rPr lang="en-US" dirty="0"/>
              <a:t>e. independent scholarship 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4. </a:t>
            </a:r>
            <a:r>
              <a:rPr lang="en-US" dirty="0">
                <a:highlight>
                  <a:srgbClr val="FFFF00"/>
                </a:highlight>
              </a:rPr>
              <a:t>Training &amp; Outreach</a:t>
            </a:r>
            <a:r>
              <a:rPr lang="en-US" dirty="0"/>
              <a:t> </a:t>
            </a:r>
          </a:p>
          <a:p>
            <a:r>
              <a:rPr lang="en-US" dirty="0"/>
              <a:t>a. advanced user training, beyond basic measurements </a:t>
            </a:r>
          </a:p>
          <a:p>
            <a:r>
              <a:rPr lang="en-US" dirty="0"/>
              <a:t>b. preventing “black box” phenomenon for students </a:t>
            </a:r>
          </a:p>
          <a:p>
            <a:r>
              <a:rPr lang="en-US" dirty="0"/>
              <a:t>c. curricular participation </a:t>
            </a:r>
          </a:p>
          <a:p>
            <a:r>
              <a:rPr lang="en-US" dirty="0"/>
              <a:t>d. </a:t>
            </a:r>
            <a:r>
              <a:rPr lang="en-US" dirty="0">
                <a:highlight>
                  <a:srgbClr val="FFFF00"/>
                </a:highlight>
              </a:rPr>
              <a:t>remote training and outreach for PREM partners and undergraduates</a:t>
            </a:r>
            <a:r>
              <a:rPr lang="en-US" dirty="0"/>
              <a:t> </a:t>
            </a:r>
          </a:p>
          <a:p>
            <a:r>
              <a:rPr lang="en-US" dirty="0"/>
              <a:t>e. outreach strategies for increasing internal use </a:t>
            </a:r>
          </a:p>
          <a:p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5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0D02A-9CA7-3348-B1E8-149333AC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-459432"/>
            <a:ext cx="5438428" cy="1325563"/>
          </a:xfrm>
        </p:spPr>
        <p:txBody>
          <a:bodyPr/>
          <a:lstStyle/>
          <a:p>
            <a:r>
              <a:rPr lang="en-US" dirty="0"/>
              <a:t>Talking Points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08DC3-D688-9E4F-A81F-D2A63D8437E2}"/>
              </a:ext>
            </a:extLst>
          </p:cNvPr>
          <p:cNvSpPr/>
          <p:nvPr/>
        </p:nvSpPr>
        <p:spPr>
          <a:xfrm>
            <a:off x="35496" y="170080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6B67AF-564D-9C42-8597-A78B45A23ABD}"/>
              </a:ext>
            </a:extLst>
          </p:cNvPr>
          <p:cNvSpPr/>
          <p:nvPr/>
        </p:nvSpPr>
        <p:spPr>
          <a:xfrm>
            <a:off x="251520" y="172084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</a:rPr>
              <a:t>5. Data Management and Curation </a:t>
            </a:r>
          </a:p>
          <a:p>
            <a:r>
              <a:rPr lang="en-US" dirty="0">
                <a:latin typeface="Calibri" panose="020F0502020204030204" pitchFamily="34" charset="0"/>
              </a:rPr>
              <a:t>a. making data public and accessible – meeting NSF requirements </a:t>
            </a:r>
          </a:p>
          <a:p>
            <a:r>
              <a:rPr lang="en-US" dirty="0">
                <a:latin typeface="Calibri" panose="020F0502020204030204" pitchFamily="34" charset="0"/>
              </a:rPr>
              <a:t>b. What do we mean by curation? i.e. genome projects, protein structural database </a:t>
            </a:r>
          </a:p>
          <a:p>
            <a:r>
              <a:rPr lang="en-US" dirty="0">
                <a:latin typeface="Calibri" panose="020F0502020204030204" pitchFamily="34" charset="0"/>
              </a:rPr>
              <a:t>c. Whose responsibility is this? University libraries, NSF, MRSEC Centers, PIs? </a:t>
            </a:r>
          </a:p>
          <a:p>
            <a:r>
              <a:rPr lang="en-US" dirty="0">
                <a:latin typeface="Calibri" panose="020F0502020204030204" pitchFamily="34" charset="0"/>
              </a:rPr>
              <a:t>d.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</a:rPr>
              <a:t>data management for data mining</a:t>
            </a:r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</a:rPr>
              <a:t>e. metadata 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B3C1-9BAF-5A45-85A8-E83E752D745D}"/>
              </a:ext>
            </a:extLst>
          </p:cNvPr>
          <p:cNvSpPr txBox="1"/>
          <p:nvPr/>
        </p:nvSpPr>
        <p:spPr>
          <a:xfrm>
            <a:off x="2694166" y="3717032"/>
            <a:ext cx="350608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is the mission of MRFN?</a:t>
            </a:r>
          </a:p>
          <a:p>
            <a:r>
              <a:rPr lang="en-US" b="1" dirty="0">
                <a:solidFill>
                  <a:srgbClr val="C00000"/>
                </a:solidFill>
              </a:rPr>
              <a:t>Diversity Strategies</a:t>
            </a:r>
          </a:p>
          <a:p>
            <a:r>
              <a:rPr lang="en-US" b="1" dirty="0">
                <a:solidFill>
                  <a:srgbClr val="C00000"/>
                </a:solidFill>
              </a:rPr>
              <a:t>Educational/Training aspects</a:t>
            </a:r>
          </a:p>
          <a:p>
            <a:r>
              <a:rPr lang="en-US" b="1" dirty="0">
                <a:solidFill>
                  <a:srgbClr val="C00000"/>
                </a:solidFill>
              </a:rPr>
              <a:t>PUI Involvement</a:t>
            </a:r>
          </a:p>
          <a:p>
            <a:r>
              <a:rPr lang="en-US" b="1" dirty="0">
                <a:solidFill>
                  <a:srgbClr val="C00000"/>
                </a:solidFill>
              </a:rPr>
              <a:t>General Availability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34E8F-59E6-2349-84DA-F14945A377BE}"/>
              </a:ext>
            </a:extLst>
          </p:cNvPr>
          <p:cNvSpPr txBox="1"/>
          <p:nvPr/>
        </p:nvSpPr>
        <p:spPr>
          <a:xfrm>
            <a:off x="323528" y="5445224"/>
            <a:ext cx="867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Why are we doing it and what outcomes should we expect</a:t>
            </a:r>
          </a:p>
        </p:txBody>
      </p:sp>
    </p:spTree>
    <p:extLst>
      <p:ext uri="{BB962C8B-B14F-4D97-AF65-F5344CB8AC3E}">
        <p14:creationId xmlns:p14="http://schemas.microsoft.com/office/powerpoint/2010/main" val="134568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57200" y="1409787"/>
            <a:ext cx="8322732" cy="4877217"/>
            <a:chOff x="685800" y="1143000"/>
            <a:chExt cx="8322732" cy="4877217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086100" y="1143000"/>
              <a:ext cx="2971800" cy="58477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MPS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Assistant Director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057400" y="4648200"/>
              <a:ext cx="1981200" cy="73866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Mathematical Sciences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1981200" cy="52322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Physics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1981200" cy="73866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Materials Research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Linda </a:t>
              </a:r>
              <a:r>
                <a:rPr lang="en-US" sz="1400" dirty="0" err="1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Sapochak</a:t>
              </a: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581400" y="3429000"/>
              <a:ext cx="1981200" cy="73866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Chemistry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1981200" cy="73866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Astronomical Sciences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781800" y="1791811"/>
              <a:ext cx="1981200" cy="73866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</a:rPr>
                <a:t>Office of Multidisciplinary Activities</a:t>
              </a: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3847307" y="2704306"/>
              <a:ext cx="14478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1676400" y="2971800"/>
              <a:ext cx="59436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rot="5400000">
              <a:off x="5257801" y="3810000"/>
              <a:ext cx="16764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  <a:endCxn id="6" idx="0"/>
            </p:cNvCxnSpPr>
            <p:nvPr/>
          </p:nvCxnSpPr>
          <p:spPr bwMode="auto">
            <a:xfrm flipH="1">
              <a:off x="3048000" y="2973388"/>
              <a:ext cx="1588" cy="16748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447801" y="3200400"/>
              <a:ext cx="45720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rot="5400000">
              <a:off x="7392194" y="3199606"/>
              <a:ext cx="4572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4572000" y="2224087"/>
              <a:ext cx="220980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6" name="TextBox 19"/>
            <p:cNvSpPr txBox="1">
              <a:spLocks noChangeArrowheads="1"/>
            </p:cNvSpPr>
            <p:nvPr/>
          </p:nvSpPr>
          <p:spPr bwMode="auto">
            <a:xfrm>
              <a:off x="1126595" y="4206875"/>
              <a:ext cx="7881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$238 M                                          $235 M                                         $298 M                   </a:t>
              </a:r>
            </a:p>
          </p:txBody>
        </p:sp>
        <p:sp>
          <p:nvSpPr>
            <p:cNvPr id="20497" name="TextBox 20"/>
            <p:cNvSpPr txBox="1">
              <a:spLocks noChangeArrowheads="1"/>
            </p:cNvSpPr>
            <p:nvPr/>
          </p:nvSpPr>
          <p:spPr bwMode="auto">
            <a:xfrm>
              <a:off x="2533124" y="5681663"/>
              <a:ext cx="1127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$225 M</a:t>
              </a:r>
            </a:p>
          </p:txBody>
        </p:sp>
        <p:sp>
          <p:nvSpPr>
            <p:cNvPr id="20498" name="TextBox 21"/>
            <p:cNvSpPr txBox="1">
              <a:spLocks noChangeArrowheads="1"/>
            </p:cNvSpPr>
            <p:nvPr/>
          </p:nvSpPr>
          <p:spPr bwMode="auto">
            <a:xfrm>
              <a:off x="5724525" y="5437188"/>
              <a:ext cx="1127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$267 M</a:t>
              </a:r>
            </a:p>
          </p:txBody>
        </p:sp>
        <p:sp>
          <p:nvSpPr>
            <p:cNvPr id="20499" name="TextBox 22"/>
            <p:cNvSpPr txBox="1">
              <a:spLocks noChangeArrowheads="1"/>
            </p:cNvSpPr>
            <p:nvPr/>
          </p:nvSpPr>
          <p:spPr bwMode="auto">
            <a:xfrm>
              <a:off x="7308676" y="2557463"/>
              <a:ext cx="1125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cs typeface="Arial" charset="0"/>
                </a:rPr>
                <a:t>$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35 M</a:t>
              </a:r>
            </a:p>
          </p:txBody>
        </p:sp>
        <p:sp>
          <p:nvSpPr>
            <p:cNvPr id="20500" name="TextBox 23"/>
            <p:cNvSpPr txBox="1">
              <a:spLocks noChangeArrowheads="1"/>
            </p:cNvSpPr>
            <p:nvPr/>
          </p:nvSpPr>
          <p:spPr bwMode="auto">
            <a:xfrm>
              <a:off x="2743200" y="2036763"/>
              <a:ext cx="18287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$1.27B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(FY 14 budget)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24600" y="3156830"/>
              <a:ext cx="2438400" cy="14462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 bwMode="auto">
          <a:xfrm>
            <a:off x="3179676" y="-131404"/>
            <a:ext cx="583264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b="1" kern="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Mathematical and Physical Sciences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488431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OF THE LARGEST $$ DIVISIONS IN THE ENTIRE NSF</a:t>
            </a:r>
          </a:p>
        </p:txBody>
      </p:sp>
    </p:spTree>
    <p:extLst>
      <p:ext uri="{BB962C8B-B14F-4D97-AF65-F5344CB8AC3E}">
        <p14:creationId xmlns:p14="http://schemas.microsoft.com/office/powerpoint/2010/main" val="9512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160" y="1080985"/>
            <a:ext cx="225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Topical Materials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0009" y="2226743"/>
            <a:ext cx="1354347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Materials Research Science &amp; Engineering Centers 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(MRSEC)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528" y="1526390"/>
            <a:ext cx="208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National Facilities &amp; Instrumentation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86" y="1850454"/>
            <a:ext cx="3635228" cy="2031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Biomaterials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Ceramics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Electronic &amp; Photonic Materials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Metals and Metallic Nanostructures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Polymers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Condensed Matter &amp; Materials Theory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Condensed Matter Physics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Solid State and Materials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7176" y="5246729"/>
            <a:ext cx="1768415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Designing Materials to Revolutionize &amp; Engineer our Future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(DMREF)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6504" y="3936162"/>
            <a:ext cx="1475117" cy="1169551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Partnerships in Research &amp; Education in Materials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1651" y="2428057"/>
            <a:ext cx="3157265" cy="31085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Cornell High Energy Synchrotron Source (CHESS)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National High Magnetic Field Laboratory (NHMFL)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Center for High Resolution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Neutron Scattering (CHRNS)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National Nanotechnology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Coordination Network (NNCI)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Materials Innovation Platforms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090" y="4710474"/>
            <a:ext cx="264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Cross-Cutting 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5362" y="5103881"/>
            <a:ext cx="166759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1537" y="161825"/>
            <a:ext cx="6272463" cy="830997"/>
          </a:xfrm>
          <a:prstGeom prst="rect">
            <a:avLst/>
          </a:prstGeom>
          <a:solidFill>
            <a:srgbClr val="00B0F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DIVISION OF MATERIALS RESEARCH (DMR)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161867" y="1568665"/>
            <a:ext cx="3299032" cy="2400419"/>
          </a:xfrm>
          <a:prstGeom prst="star5">
            <a:avLst/>
          </a:prstGeom>
          <a:solidFill>
            <a:srgbClr val="E5F23E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" y="98704"/>
            <a:ext cx="763697" cy="76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9292" y="1572557"/>
            <a:ext cx="187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Centers &amp; Teams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361119" y="5222092"/>
            <a:ext cx="1758735" cy="1173899"/>
            <a:chOff x="6496794" y="5222093"/>
            <a:chExt cx="1623060" cy="857834"/>
          </a:xfrm>
        </p:grpSpPr>
        <p:sp>
          <p:nvSpPr>
            <p:cNvPr id="23" name="TextBox 22"/>
            <p:cNvSpPr txBox="1"/>
            <p:nvPr/>
          </p:nvSpPr>
          <p:spPr>
            <a:xfrm>
              <a:off x="6496794" y="5710595"/>
              <a:ext cx="162306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User Facilities</a:t>
              </a:r>
            </a:p>
          </p:txBody>
        </p:sp>
        <p:sp>
          <p:nvSpPr>
            <p:cNvPr id="24" name="Down Arrow 23"/>
            <p:cNvSpPr/>
            <p:nvPr/>
          </p:nvSpPr>
          <p:spPr>
            <a:xfrm rot="10575190">
              <a:off x="6944787" y="5222093"/>
              <a:ext cx="488424" cy="506053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497" y="3906089"/>
            <a:ext cx="3645821" cy="584775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Unsolicited Proposals, EAGER, RUI, GOALI (and CAREER*)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51095" y="4544927"/>
            <a:ext cx="2393122" cy="2340391"/>
            <a:chOff x="3025870" y="4532655"/>
            <a:chExt cx="2393122" cy="2340391"/>
          </a:xfrm>
        </p:grpSpPr>
        <p:grpSp>
          <p:nvGrpSpPr>
            <p:cNvPr id="22" name="Group 21"/>
            <p:cNvGrpSpPr/>
            <p:nvPr/>
          </p:nvGrpSpPr>
          <p:grpSpPr>
            <a:xfrm>
              <a:off x="4009292" y="6148464"/>
              <a:ext cx="1409700" cy="724582"/>
              <a:chOff x="4009292" y="6148464"/>
              <a:chExt cx="1409700" cy="72458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009292" y="6503714"/>
                <a:ext cx="14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Solicitations</a:t>
                </a:r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0800000">
                <a:off x="4541814" y="6148464"/>
                <a:ext cx="403859" cy="386776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19833750">
              <a:off x="3025870" y="5135402"/>
              <a:ext cx="1531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Jan 2019</a:t>
              </a:r>
            </a:p>
          </p:txBody>
        </p:sp>
        <p:sp>
          <p:nvSpPr>
            <p:cNvPr id="30" name="Rectangle 29"/>
            <p:cNvSpPr/>
            <p:nvPr/>
          </p:nvSpPr>
          <p:spPr>
            <a:xfrm rot="19677447">
              <a:off x="3218792" y="4532655"/>
              <a:ext cx="10278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Jan 2018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 rot="19677447">
            <a:off x="5201968" y="1912633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Jul 2019</a:t>
            </a:r>
          </a:p>
        </p:txBody>
      </p:sp>
    </p:spTree>
    <p:extLst>
      <p:ext uri="{BB962C8B-B14F-4D97-AF65-F5344CB8AC3E}">
        <p14:creationId xmlns:p14="http://schemas.microsoft.com/office/powerpoint/2010/main" val="117095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704856" cy="1296144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MRSEC Expenditures 2017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 % of Fixed Total Budget, $56 M/yr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4635"/>
              </p:ext>
            </p:extLst>
          </p:nvPr>
        </p:nvGraphicFramePr>
        <p:xfrm>
          <a:off x="662298" y="1763656"/>
          <a:ext cx="8323460" cy="461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827584" y="836712"/>
            <a:ext cx="8208913" cy="59046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1960-61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Interdisciplinary Research Labs (IDLs) -ARPA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1971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Proposal to transfer IDLs to NSF as a result of the Mansfield Amendment (no defense related research)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1972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NSF establishes DMR, MRL program (later MRGs)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1994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DMR creates MRSEC program (4 Years Awards: 6 Years awards in 2002); 1-5 IRGs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2010/11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DMR establishes CEMRI (Centers) and MIRT (small team) programs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2013/14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DMR drops CEMRI/MIRT nomenclature: MRSEC returns with no MIRT; 2-5 IRGs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2016/17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MRSEC: Completed August 2017; 2-3 IRGs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4624"/>
            <a:ext cx="7543800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latin typeface="Calibri" panose="020F0502020204030204" pitchFamily="34" charset="0"/>
              </a:rPr>
              <a:t>MRSEC History</a:t>
            </a:r>
          </a:p>
        </p:txBody>
      </p:sp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2440633"/>
            <a:ext cx="7992888" cy="43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973" y="836712"/>
            <a:ext cx="8229600" cy="15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5712" y="1484784"/>
            <a:ext cx="1282711" cy="30777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/>
              <a:t>CEMRI/MIRT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847442" y="11247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2011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79474"/>
            <a:ext cx="4680520" cy="61697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Times New Roman" panose="02020603050405020304" pitchFamily="18" charset="0"/>
              </a:rPr>
              <a:t>NSF Centers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89464"/>
              </p:ext>
            </p:extLst>
          </p:nvPr>
        </p:nvGraphicFramePr>
        <p:xfrm>
          <a:off x="467544" y="2558041"/>
          <a:ext cx="2088232" cy="42672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41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0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IDL/MRL University</a:t>
                      </a:r>
                    </a:p>
                    <a:p>
                      <a:pPr algn="l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Year Initiated</a:t>
                      </a:r>
                    </a:p>
                    <a:p>
                      <a:pPr algn="l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rgbClr val="C00000"/>
                          </a:solidFill>
                        </a:rPr>
                        <a:t>Cornell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1960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Pennsylvania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1960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Northwestern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1960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Chicago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1961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Harvard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1961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MIT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1961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Pennsylvania State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1974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Ohio State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1982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1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16632"/>
            <a:ext cx="3960440" cy="72008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CURRENT MRSECs: 20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8928992" cy="468052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CLASS of 2014</a:t>
            </a:r>
          </a:p>
          <a:p>
            <a:pPr algn="just">
              <a:buNone/>
            </a:pPr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12 Awards: </a:t>
            </a:r>
            <a:r>
              <a:rPr lang="en-US" altLang="ko-KR" sz="2800" b="1" dirty="0">
                <a:solidFill>
                  <a:srgbClr val="006B61"/>
                </a:solidFill>
                <a:latin typeface="Calibri" panose="020F0502020204030204" pitchFamily="34" charset="0"/>
                <a:ea typeface="굴림" charset="-127"/>
              </a:rPr>
              <a:t>Brandeis, Chicago, Colorado, </a:t>
            </a:r>
            <a:r>
              <a:rPr lang="en-US" altLang="ko-KR" sz="2800" b="1" dirty="0">
                <a:solidFill>
                  <a:srgbClr val="0070C0"/>
                </a:solidFill>
                <a:latin typeface="Calibri" panose="020F0502020204030204" pitchFamily="34" charset="0"/>
                <a:ea typeface="굴림" charset="-127"/>
              </a:rPr>
              <a:t>Columbia</a:t>
            </a:r>
            <a:r>
              <a:rPr lang="en-US" altLang="ko-KR" sz="2800" b="1" dirty="0">
                <a:solidFill>
                  <a:srgbClr val="006600"/>
                </a:solidFill>
                <a:latin typeface="Calibri" panose="020F0502020204030204" pitchFamily="34" charset="0"/>
                <a:ea typeface="굴림" charset="-127"/>
              </a:rPr>
              <a:t>, </a:t>
            </a:r>
            <a:r>
              <a:rPr lang="en-US" altLang="ko-KR" sz="2800" b="1" dirty="0">
                <a:solidFill>
                  <a:srgbClr val="006B61"/>
                </a:solidFill>
                <a:latin typeface="Calibri" panose="020F0502020204030204" pitchFamily="34" charset="0"/>
                <a:ea typeface="굴림" charset="-127"/>
              </a:rPr>
              <a:t>Harvard, Minnesota, MIT, Nebraska, NYU, Ohio State, Penn State, Princeton.</a:t>
            </a:r>
          </a:p>
          <a:p>
            <a:pPr algn="just">
              <a:buNone/>
            </a:pPr>
            <a:endParaRPr lang="en-US" sz="2800" b="1" dirty="0">
              <a:solidFill>
                <a:srgbClr val="006B61"/>
              </a:solidFill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CLASS of 2017</a:t>
            </a:r>
          </a:p>
          <a:p>
            <a:pPr algn="just">
              <a:buNone/>
            </a:pPr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 	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8 Awards:</a:t>
            </a:r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6B61"/>
                </a:solidFill>
                <a:latin typeface="Calibri" panose="020F0502020204030204" pitchFamily="34" charset="0"/>
              </a:rPr>
              <a:t>Cornell, Northwestern, UC Santa Barbara, U Penn,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U Texas-Austin</a:t>
            </a:r>
            <a:r>
              <a:rPr lang="en-US" sz="2800" b="1" dirty="0">
                <a:solidFill>
                  <a:srgbClr val="006B61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U Washington</a:t>
            </a:r>
            <a:r>
              <a:rPr lang="en-US" sz="2800" b="1" dirty="0">
                <a:solidFill>
                  <a:srgbClr val="006B61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U of Illinois</a:t>
            </a:r>
            <a:r>
              <a:rPr lang="en-US" sz="2800" b="1" dirty="0">
                <a:solidFill>
                  <a:srgbClr val="006B61"/>
                </a:solidFill>
                <a:latin typeface="Calibri" panose="020F0502020204030204" pitchFamily="34" charset="0"/>
              </a:rPr>
              <a:t>, U of Wisconsin.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3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466" y="57915"/>
            <a:ext cx="5832648" cy="70334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MRSEC Locations Through the Years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19790" y="3814080"/>
            <a:ext cx="6858000" cy="25734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0419"/>
            <a:ext cx="439587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" y="3885318"/>
            <a:ext cx="440661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32" y="3885318"/>
            <a:ext cx="4403208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32" y="1241657"/>
            <a:ext cx="44034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543800" cy="648072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</a:rPr>
              <a:t>MRSEC Program Goals / Achievements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052736"/>
            <a:ext cx="8259960" cy="5688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200" kern="0" dirty="0">
                <a:latin typeface="Calibri" panose="020F0502020204030204" pitchFamily="34" charset="0"/>
              </a:rPr>
              <a:t>Stimulate and support outstanding </a:t>
            </a:r>
            <a:r>
              <a:rPr lang="en-US" sz="22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interdisciplinary</a:t>
            </a:r>
            <a:r>
              <a:rPr lang="en-US" sz="2200" kern="0" dirty="0">
                <a:latin typeface="Calibri" panose="020F0502020204030204" pitchFamily="34" charset="0"/>
              </a:rPr>
              <a:t> research and education in </a:t>
            </a:r>
            <a:r>
              <a:rPr lang="en-US" sz="2200" b="1" kern="0" dirty="0">
                <a:latin typeface="Calibri" panose="020F0502020204030204" pitchFamily="34" charset="0"/>
              </a:rPr>
              <a:t>materials</a:t>
            </a:r>
            <a:r>
              <a:rPr lang="en-US" sz="2200" kern="0" dirty="0">
                <a:latin typeface="Calibri" panose="020F0502020204030204" pitchFamily="34" charset="0"/>
              </a:rPr>
              <a:t> of a </a:t>
            </a:r>
            <a:r>
              <a:rPr lang="en-US" sz="2200" kern="0" dirty="0">
                <a:solidFill>
                  <a:srgbClr val="3366FF"/>
                </a:solidFill>
                <a:latin typeface="Calibri" panose="020F0502020204030204" pitchFamily="34" charset="0"/>
              </a:rPr>
              <a:t>scope and complexity</a:t>
            </a:r>
            <a:r>
              <a:rPr lang="en-US" sz="2200" kern="0" dirty="0">
                <a:latin typeface="Calibri" panose="020F0502020204030204" pitchFamily="34" charset="0"/>
              </a:rPr>
              <a:t> that requires a center.</a:t>
            </a:r>
          </a:p>
          <a:p>
            <a:pPr algn="just"/>
            <a:r>
              <a:rPr lang="en-US" sz="2200" kern="0" dirty="0">
                <a:latin typeface="Calibri" panose="020F0502020204030204" pitchFamily="34" charset="0"/>
              </a:rPr>
              <a:t>All students, in or out of MRSEC benefit from it; network. Curriculum development. No departmental (jargon) barriers.</a:t>
            </a:r>
          </a:p>
          <a:p>
            <a:pPr algn="just"/>
            <a:r>
              <a:rPr lang="en-US" sz="2200" kern="0" dirty="0">
                <a:latin typeface="Calibri" panose="020F0502020204030204" pitchFamily="34" charset="0"/>
              </a:rPr>
              <a:t>Critical mass of investigators of </a:t>
            </a:r>
            <a:r>
              <a:rPr lang="en-US" sz="22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complementary/diverse</a:t>
            </a:r>
            <a:r>
              <a:rPr lang="en-US" sz="2200" kern="0" dirty="0">
                <a:latin typeface="Calibri" panose="020F0502020204030204" pitchFamily="34" charset="0"/>
              </a:rPr>
              <a:t> expertise</a:t>
            </a:r>
          </a:p>
          <a:p>
            <a:pPr algn="just"/>
            <a:r>
              <a:rPr lang="en-US" sz="2200" kern="0" dirty="0">
                <a:latin typeface="Calibri" panose="020F0502020204030204" pitchFamily="34" charset="0"/>
              </a:rPr>
              <a:t>Address fundamental, complex </a:t>
            </a:r>
            <a:r>
              <a:rPr lang="en-US" sz="2200" b="1" kern="0" dirty="0">
                <a:latin typeface="Calibri" panose="020F0502020204030204" pitchFamily="34" charset="0"/>
              </a:rPr>
              <a:t>materials</a:t>
            </a:r>
            <a:r>
              <a:rPr lang="en-US" sz="2200" kern="0" dirty="0">
                <a:latin typeface="Calibri" panose="020F0502020204030204" pitchFamily="34" charset="0"/>
              </a:rPr>
              <a:t> problems that are intellectually </a:t>
            </a:r>
            <a:r>
              <a:rPr lang="en-US" sz="2200" kern="0" dirty="0">
                <a:solidFill>
                  <a:srgbClr val="3366FF"/>
                </a:solidFill>
                <a:latin typeface="Calibri" panose="020F0502020204030204" pitchFamily="34" charset="0"/>
              </a:rPr>
              <a:t>challenging</a:t>
            </a:r>
            <a:r>
              <a:rPr lang="en-US" sz="2200" kern="0" dirty="0">
                <a:latin typeface="Calibri" panose="020F0502020204030204" pitchFamily="34" charset="0"/>
              </a:rPr>
              <a:t> and </a:t>
            </a:r>
            <a:r>
              <a:rPr lang="en-US" sz="2200" kern="0" dirty="0">
                <a:solidFill>
                  <a:srgbClr val="3366FF"/>
                </a:solidFill>
                <a:latin typeface="Calibri" panose="020F0502020204030204" pitchFamily="34" charset="0"/>
              </a:rPr>
              <a:t>important to society</a:t>
            </a:r>
            <a:endParaRPr lang="en-US" sz="2200" kern="0" dirty="0">
              <a:latin typeface="Calibri" panose="020F0502020204030204" pitchFamily="34" charset="0"/>
            </a:endParaRPr>
          </a:p>
          <a:p>
            <a:pPr algn="just"/>
            <a:r>
              <a:rPr lang="en-US" sz="2200" kern="0" dirty="0">
                <a:latin typeface="Calibri" panose="020F0502020204030204" pitchFamily="34" charset="0"/>
              </a:rPr>
              <a:t>Foster </a:t>
            </a:r>
            <a:r>
              <a:rPr lang="en-US" sz="2200" kern="0" dirty="0">
                <a:solidFill>
                  <a:srgbClr val="0066FF"/>
                </a:solidFill>
                <a:latin typeface="Calibri" panose="020F0502020204030204" pitchFamily="34" charset="0"/>
              </a:rPr>
              <a:t>partnerships</a:t>
            </a:r>
            <a:r>
              <a:rPr lang="en-US" sz="2200" kern="0" dirty="0">
                <a:latin typeface="Calibri" panose="020F0502020204030204" pitchFamily="34" charset="0"/>
              </a:rPr>
              <a:t> between academia and industry, National labs, and </a:t>
            </a:r>
            <a:r>
              <a:rPr lang="en-US" sz="2200" b="1" kern="0" dirty="0">
                <a:solidFill>
                  <a:srgbClr val="7030A0"/>
                </a:solidFill>
                <a:latin typeface="Calibri" panose="020F0502020204030204" pitchFamily="34" charset="0"/>
              </a:rPr>
              <a:t>international: </a:t>
            </a:r>
            <a:r>
              <a:rPr lang="en-US" sz="2200" b="1" kern="0" dirty="0" err="1">
                <a:solidFill>
                  <a:srgbClr val="FF0000"/>
                </a:solidFill>
                <a:latin typeface="Calibri" panose="020F0502020204030204" pitchFamily="34" charset="0"/>
              </a:rPr>
              <a:t>transdisciplinarity</a:t>
            </a:r>
            <a:endParaRPr lang="en-US" sz="2200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200" dirty="0">
                <a:solidFill>
                  <a:srgbClr val="3366FF"/>
                </a:solidFill>
                <a:latin typeface="Calibri" panose="020F0502020204030204" pitchFamily="34" charset="0"/>
              </a:rPr>
              <a:t>Re-competition</a:t>
            </a:r>
            <a:r>
              <a:rPr lang="en-US" sz="2200" dirty="0">
                <a:latin typeface="Calibri" panose="020F0502020204030204" pitchFamily="34" charset="0"/>
              </a:rPr>
              <a:t> model and 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Seed</a:t>
            </a:r>
            <a:r>
              <a:rPr lang="en-US" sz="2200" dirty="0">
                <a:latin typeface="Calibri" panose="020F0502020204030204" pitchFamily="34" charset="0"/>
              </a:rPr>
              <a:t> program provide a mechanism for reinvention and adaptation to address emerging areas (</a:t>
            </a:r>
            <a:r>
              <a:rPr lang="en-US" sz="2200" dirty="0">
                <a:solidFill>
                  <a:srgbClr val="3366FF"/>
                </a:solidFill>
                <a:latin typeface="Calibri" panose="020F0502020204030204" pitchFamily="34" charset="0"/>
              </a:rPr>
              <a:t>flexibility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</a:p>
          <a:p>
            <a:pPr algn="just"/>
            <a:r>
              <a:rPr lang="en-US" sz="2800" b="1" dirty="0">
                <a:solidFill>
                  <a:srgbClr val="3366FF"/>
                </a:solidFill>
                <a:latin typeface="Calibri" panose="020F0502020204030204" pitchFamily="34" charset="0"/>
              </a:rPr>
              <a:t>Leveraging</a:t>
            </a:r>
            <a:r>
              <a:rPr lang="en-US" sz="2200" dirty="0">
                <a:latin typeface="Calibri" panose="020F0502020204030204" pitchFamily="34" charset="0"/>
              </a:rPr>
              <a:t> of funds (NSF ~$56M; $44M other sources; </a:t>
            </a:r>
            <a:r>
              <a:rPr lang="en-US" sz="2200" b="1" dirty="0">
                <a:solidFill>
                  <a:srgbClr val="3366FF"/>
                </a:solidFill>
                <a:latin typeface="Calibri" panose="020F0502020204030204" pitchFamily="34" charset="0"/>
              </a:rPr>
              <a:t>Attract</a:t>
            </a:r>
            <a:r>
              <a:rPr lang="en-US" sz="2200" dirty="0">
                <a:latin typeface="Calibri" panose="020F0502020204030204" pitchFamily="34" charset="0"/>
              </a:rPr>
              <a:t> faculty.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Start-up Companies </a:t>
            </a:r>
            <a:r>
              <a:rPr lang="en-US" sz="2200" dirty="0">
                <a:latin typeface="Calibri" panose="020F0502020204030204" pitchFamily="34" charset="0"/>
              </a:rPr>
              <a:t>; </a:t>
            </a:r>
            <a:r>
              <a:rPr lang="en-US" sz="2200" b="1" dirty="0">
                <a:latin typeface="Calibri" panose="020F0502020204030204" pitchFamily="34" charset="0"/>
              </a:rPr>
              <a:t>Patents. </a:t>
            </a:r>
            <a:r>
              <a:rPr lang="en-US" sz="2200" dirty="0">
                <a:latin typeface="Calibri" panose="020F0502020204030204" pitchFamily="34" charset="0"/>
              </a:rPr>
              <a:t>Jobs creation/relocation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Materials Network Facilities Network </a:t>
            </a:r>
            <a:r>
              <a:rPr lang="en-US" sz="2200" dirty="0">
                <a:latin typeface="Calibri" panose="020F0502020204030204" pitchFamily="34" charset="0"/>
              </a:rPr>
              <a:t>(~ 10 years), </a:t>
            </a:r>
            <a:r>
              <a:rPr lang="en-US" sz="2200" dirty="0" err="1">
                <a:latin typeface="Calibri" panose="020F0502020204030204" pitchFamily="34" charset="0"/>
              </a:rPr>
              <a:t>www.mrfn.org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4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710</Words>
  <Application>Microsoft Macintosh PowerPoint</Application>
  <PresentationFormat>On-screen Show (4:3)</PresentationFormat>
  <Paragraphs>202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굴림</vt:lpstr>
      <vt:lpstr>ＭＳ Ｐゴシック</vt:lpstr>
      <vt:lpstr>Arial</vt:lpstr>
      <vt:lpstr>Calibri</vt:lpstr>
      <vt:lpstr>News Gothic MT</vt:lpstr>
      <vt:lpstr>Times New Roman</vt:lpstr>
      <vt:lpstr>Wingdings 2</vt:lpstr>
      <vt:lpstr>Breeze</vt:lpstr>
      <vt:lpstr>Document</vt:lpstr>
      <vt:lpstr>NSF DMR MRSEC</vt:lpstr>
      <vt:lpstr>PowerPoint Presentation</vt:lpstr>
      <vt:lpstr>PowerPoint Presentation</vt:lpstr>
      <vt:lpstr>MRSEC Expenditures 2017  % of Fixed Total Budget, $56 M/yr</vt:lpstr>
      <vt:lpstr>PowerPoint Presentation</vt:lpstr>
      <vt:lpstr>NSF Centers</vt:lpstr>
      <vt:lpstr>CURRENT MRSECs: 20</vt:lpstr>
      <vt:lpstr>MRSEC Locations Through the Years</vt:lpstr>
      <vt:lpstr>MRSEC Program Goals / Achievements</vt:lpstr>
      <vt:lpstr>PowerPoint Presentation</vt:lpstr>
      <vt:lpstr>MRSEC Directors Meeting Minutes</vt:lpstr>
      <vt:lpstr>Talking Points</vt:lpstr>
      <vt:lpstr>Talking Points</vt:lpstr>
      <vt:lpstr>Talking Points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MRSEC Presentation</dc:title>
  <dc:subject/>
  <dc:creator>Dan Finotello</dc:creator>
  <cp:keywords/>
  <dc:description/>
  <cp:lastModifiedBy>Divya Abhat</cp:lastModifiedBy>
  <cp:revision>876</cp:revision>
  <dcterms:created xsi:type="dcterms:W3CDTF">2008-05-16T00:02:30Z</dcterms:created>
  <dcterms:modified xsi:type="dcterms:W3CDTF">2018-04-23T15:09:00Z</dcterms:modified>
  <cp:category/>
</cp:coreProperties>
</file>